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447" r:id="rId3"/>
    <p:sldId id="448" r:id="rId4"/>
    <p:sldId id="501" r:id="rId5"/>
    <p:sldId id="502" r:id="rId6"/>
    <p:sldId id="431" r:id="rId7"/>
    <p:sldId id="503" r:id="rId8"/>
    <p:sldId id="504" r:id="rId9"/>
    <p:sldId id="552" r:id="rId10"/>
    <p:sldId id="505" r:id="rId11"/>
    <p:sldId id="506" r:id="rId13"/>
    <p:sldId id="507" r:id="rId14"/>
    <p:sldId id="508" r:id="rId15"/>
    <p:sldId id="509" r:id="rId16"/>
    <p:sldId id="510" r:id="rId17"/>
    <p:sldId id="511" r:id="rId18"/>
    <p:sldId id="512" r:id="rId19"/>
    <p:sldId id="543" r:id="rId20"/>
    <p:sldId id="544" r:id="rId21"/>
    <p:sldId id="545" r:id="rId22"/>
    <p:sldId id="546" r:id="rId23"/>
    <p:sldId id="547" r:id="rId24"/>
    <p:sldId id="548" r:id="rId25"/>
    <p:sldId id="549" r:id="rId26"/>
    <p:sldId id="550" r:id="rId27"/>
    <p:sldId id="551" r:id="rId28"/>
    <p:sldId id="518" r:id="rId29"/>
    <p:sldId id="513" r:id="rId30"/>
    <p:sldId id="514" r:id="rId31"/>
    <p:sldId id="515" r:id="rId32"/>
    <p:sldId id="516" r:id="rId33"/>
    <p:sldId id="517" r:id="rId34"/>
    <p:sldId id="528" r:id="rId35"/>
    <p:sldId id="529" r:id="rId36"/>
    <p:sldId id="530" r:id="rId37"/>
    <p:sldId id="531" r:id="rId38"/>
    <p:sldId id="532" r:id="rId39"/>
    <p:sldId id="533" r:id="rId40"/>
    <p:sldId id="534" r:id="rId41"/>
    <p:sldId id="537" r:id="rId42"/>
    <p:sldId id="538" r:id="rId43"/>
    <p:sldId id="540" r:id="rId44"/>
    <p:sldId id="539" r:id="rId45"/>
    <p:sldId id="359" r:id="rId46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00B0F0"/>
    <a:srgbClr val="FDCD5F"/>
    <a:srgbClr val="55C1E7"/>
    <a:srgbClr val="93B784"/>
    <a:srgbClr val="1B90A2"/>
    <a:srgbClr val="A6A6A6"/>
    <a:srgbClr val="595E64"/>
    <a:srgbClr val="4FC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94238" autoAdjust="0"/>
  </p:normalViewPr>
  <p:slideViewPr>
    <p:cSldViewPr snapToGrid="0" showGuides="1">
      <p:cViewPr>
        <p:scale>
          <a:sx n="66" d="100"/>
          <a:sy n="66" d="100"/>
        </p:scale>
        <p:origin x="-978" y="-120"/>
      </p:cViewPr>
      <p:guideLst>
        <p:guide orient="horz" pos="-32"/>
        <p:guide pos="-3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第七章 网页布局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4" name="矩形 17"/>
          <p:cNvSpPr>
            <a:spLocks noChangeArrowheads="1"/>
          </p:cNvSpPr>
          <p:nvPr/>
        </p:nvSpPr>
        <p:spPr bwMode="auto">
          <a:xfrm>
            <a:off x="1034538" y="1095657"/>
            <a:ext cx="9007191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&lt;div&gt;…&lt;/div&gt;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是块级元素，如何将两个</a:t>
            </a:r>
            <a:r>
              <a:rPr lang="zh-CN" altLang="en-US" sz="2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块级元素并列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515" y="2433765"/>
            <a:ext cx="9953625" cy="344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1"/>
            <a:r>
              <a:rPr lang="zh-CN" altLang="en-US" dirty="0"/>
              <a:t>定义元素在哪个方向浮动，改变页面中对象的前后流动顺序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4" name="矩形​​ 1"/>
          <p:cNvSpPr>
            <a:spLocks noChangeArrowheads="1"/>
          </p:cNvSpPr>
          <p:nvPr/>
        </p:nvSpPr>
        <p:spPr bwMode="auto">
          <a:xfrm>
            <a:off x="2691825" y="3805110"/>
            <a:ext cx="4165137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float: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810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sz="2800" dirty="0">
              <a:solidFill>
                <a:srgbClr val="8102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2"/>
          <p:cNvSpPr>
            <a:spLocks noChangeArrowheads="1"/>
          </p:cNvSpPr>
          <p:nvPr/>
        </p:nvSpPr>
        <p:spPr bwMode="auto">
          <a:xfrm>
            <a:off x="2665800" y="2719225"/>
            <a:ext cx="2711390" cy="653708"/>
          </a:xfrm>
          <a:prstGeom prst="wedgeRoundRectCallout">
            <a:avLst>
              <a:gd name="adj1" fmla="val -1199"/>
              <a:gd name="adj2" fmla="val 113042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FF000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默认值，无浮动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41"/>
          <p:cNvSpPr>
            <a:spLocks noChangeArrowheads="1"/>
          </p:cNvSpPr>
          <p:nvPr/>
        </p:nvSpPr>
        <p:spPr bwMode="auto">
          <a:xfrm>
            <a:off x="3816001" y="4830875"/>
            <a:ext cx="3090150" cy="642603"/>
          </a:xfrm>
          <a:prstGeom prst="wedgeRoundRectCallout">
            <a:avLst>
              <a:gd name="adj1" fmla="val -2694"/>
              <a:gd name="adj2" fmla="val -127032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00B05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向父元素左侧紧靠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标注 42"/>
          <p:cNvSpPr>
            <a:spLocks noChangeArrowheads="1"/>
          </p:cNvSpPr>
          <p:nvPr/>
        </p:nvSpPr>
        <p:spPr bwMode="auto">
          <a:xfrm>
            <a:off x="5561561" y="2728683"/>
            <a:ext cx="2885779" cy="617640"/>
          </a:xfrm>
          <a:prstGeom prst="wedgeRoundRectCallout">
            <a:avLst>
              <a:gd name="adj1" fmla="val -21341"/>
              <a:gd name="adj2" fmla="val 139045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810284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向父元素右侧紧靠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306175" cy="487489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浮动（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）注意事项</a:t>
            </a:r>
            <a:endParaRPr lang="en-US" altLang="zh-CN" dirty="0" smtClean="0"/>
          </a:p>
          <a:p>
            <a:pPr lvl="1"/>
            <a:r>
              <a:rPr lang="zh-CN" altLang="en-US" dirty="0"/>
              <a:t>浮动元素距离父元素边框的位置，是该侧的父元素 </a:t>
            </a:r>
            <a:r>
              <a:rPr lang="en-US" altLang="zh-CN" dirty="0"/>
              <a:t>padding +</a:t>
            </a:r>
            <a:r>
              <a:rPr lang="zh-CN" altLang="en-US" dirty="0"/>
              <a:t>自身 </a:t>
            </a:r>
            <a:r>
              <a:rPr lang="en-US" altLang="zh-CN" dirty="0"/>
              <a:t>margin </a:t>
            </a:r>
            <a:r>
              <a:rPr lang="zh-CN" altLang="en-US" dirty="0"/>
              <a:t>的值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通常不会超过父元素的边界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元素一旦浮动就不属于父元素了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浮动元素不会相互重叠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不能上下浮动，通常只设一种浮动即可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如果父元素宽度不够，浮动元素会另起一行显示</a:t>
            </a:r>
            <a:endParaRPr lang="zh-CN" altLang="en-US" dirty="0" smtClean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9684"/>
            <a:ext cx="12190413" cy="211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456" y="1030375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clear</a:t>
            </a:r>
            <a:endParaRPr lang="zh-CN" altLang="en-US" dirty="0"/>
          </a:p>
          <a:p>
            <a:pPr lvl="1"/>
            <a:r>
              <a:rPr lang="zh-CN" altLang="en-US" dirty="0"/>
              <a:t>用来设置该元素边上没有其他元素可以</a:t>
            </a:r>
            <a:r>
              <a:rPr lang="zh-CN" altLang="en-US" dirty="0" smtClean="0"/>
              <a:t>浮动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clear: </a:t>
            </a:r>
            <a:r>
              <a:rPr lang="en-US" altLang="zh-CN" b="1" dirty="0">
                <a:solidFill>
                  <a:schemeClr val="tx2"/>
                </a:solidFill>
              </a:rPr>
              <a:t>left / right / both / none </a:t>
            </a:r>
            <a:endParaRPr lang="en-US" altLang="zh-CN" b="1" dirty="0">
              <a:solidFill>
                <a:schemeClr val="tx2"/>
              </a:solidFill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left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right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不允许右边有浮动的元素</a:t>
            </a:r>
            <a:endParaRPr lang="en-US" altLang="zh-CN" b="1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both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不允许左右两边有浮动的元素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none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默认值，可以浮动</a:t>
            </a:r>
            <a:endParaRPr lang="en-US" altLang="zh-CN" dirty="0"/>
          </a:p>
          <a:p>
            <a:pPr lvl="2"/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溢出处理 </a:t>
            </a:r>
            <a:r>
              <a:rPr lang="en-US" altLang="zh-CN" dirty="0"/>
              <a:t>——</a:t>
            </a:r>
            <a:r>
              <a:rPr lang="en-US" altLang="zh-CN" dirty="0" smtClean="0"/>
              <a:t> overflow</a:t>
            </a:r>
            <a:endParaRPr lang="zh-CN" altLang="en-US" dirty="0"/>
          </a:p>
          <a:p>
            <a:pPr lvl="1"/>
            <a:r>
              <a:rPr lang="zh-CN" altLang="en-US" dirty="0"/>
              <a:t>定义溢出元素内容区的内容会如何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41" y="2625096"/>
            <a:ext cx="10574656" cy="3228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overflow</a:t>
            </a:r>
            <a:r>
              <a:rPr lang="zh-CN" altLang="en-US" dirty="0" smtClean="0"/>
              <a:t>注意事项</a:t>
            </a:r>
            <a:endParaRPr lang="zh-CN" altLang="en-US" dirty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不设</a:t>
            </a:r>
            <a:r>
              <a:rPr lang="zh-CN" altLang="en-US" dirty="0"/>
              <a:t>高度并且子元素浮动时，使父元素高度自动适应子元素</a:t>
            </a:r>
            <a:r>
              <a:rPr lang="zh-CN" altLang="en-US" dirty="0" smtClean="0"/>
              <a:t>高度</a:t>
            </a:r>
            <a:endParaRPr lang="en-US" altLang="zh-CN" dirty="0" smtClean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zh-CN" altLang="en-US" dirty="0"/>
              <a:t>的高度或宽度</a:t>
            </a:r>
            <a:r>
              <a:rPr lang="zh-CN" altLang="en-US" dirty="0">
                <a:solidFill>
                  <a:srgbClr val="C00000"/>
                </a:solidFill>
              </a:rPr>
              <a:t>小于</a:t>
            </a:r>
            <a:r>
              <a:rPr lang="zh-CN" altLang="en-US" dirty="0"/>
              <a:t>子元素时，使父元素出现相应滚动条或隐藏子元素超出部分内容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312" y="999490"/>
            <a:ext cx="11428730" cy="3799840"/>
          </a:xfrm>
          <a:prstGeom prst="rect">
            <a:avLst/>
          </a:prstGeom>
        </p:spPr>
      </p:pic>
      <p:pic>
        <p:nvPicPr>
          <p:cNvPr id="18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35" y="4660265"/>
            <a:ext cx="143446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88261" y="4105910"/>
            <a:ext cx="9731375" cy="852805"/>
            <a:chOff x="1144" y="6216"/>
            <a:chExt cx="15325" cy="1343"/>
          </a:xfrm>
        </p:grpSpPr>
        <p:sp>
          <p:nvSpPr>
            <p:cNvPr id="6" name="矩形 5"/>
            <p:cNvSpPr/>
            <p:nvPr/>
          </p:nvSpPr>
          <p:spPr>
            <a:xfrm>
              <a:off x="1144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5413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2915" y="5462905"/>
            <a:ext cx="98958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、如何定位？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、如何控制位置？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、如何设置对称？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79" y="1025693"/>
            <a:ext cx="2880811" cy="540800"/>
          </a:xfrm>
          <a:prstGeom prst="rect">
            <a:avLst/>
          </a:prstGeom>
          <a:noFill/>
        </p:spPr>
        <p:txBody>
          <a:bodyPr wrap="none" lIns="108850" tIns="54425" rIns="108850" bIns="54425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Group 48"/>
          <p:cNvGraphicFramePr>
            <a:graphicFrameLocks noGrp="1"/>
          </p:cNvGraphicFramePr>
          <p:nvPr/>
        </p:nvGraphicFramePr>
        <p:xfrm>
          <a:off x="812543" y="2016707"/>
          <a:ext cx="10685134" cy="3888105"/>
        </p:xfrm>
        <a:graphic>
          <a:graphicData uri="http://schemas.openxmlformats.org/drawingml/2006/table">
            <a:tbl>
              <a:tblPr/>
              <a:tblGrid>
                <a:gridCol w="1526619"/>
                <a:gridCol w="1756229"/>
                <a:gridCol w="7402286"/>
              </a:tblGrid>
              <a:tr h="6496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属性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常用值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说  明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</a:tr>
              <a:tr h="85280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position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默认值。没有定位，元素出现在正常的流中</a:t>
                      </a:r>
                      <a:endParaRPr lang="zh-CN" altLang="en-US" sz="2400" b="0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relative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相对定位，相对于其正常位置进行定位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absolute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绝对定位，相对于 </a:t>
                      </a:r>
                      <a:r>
                        <a:rPr lang="en-US" altLang="zh-CN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 </a:t>
                      </a: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定位以外的第一个有定位属性的父元素进行定位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0085">
                <a:tc vMerge="1"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fixed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固定定位，相对于浏览器窗口进行定位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相对定位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position:relative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以自身本应在的位置为起始</a:t>
            </a:r>
            <a:r>
              <a:rPr lang="zh-CN" altLang="en-US" dirty="0" smtClean="0"/>
              <a:t>位置</a:t>
            </a:r>
            <a:endParaRPr lang="en-US" altLang="zh-CN" dirty="0" smtClean="0"/>
          </a:p>
          <a:p>
            <a:pPr lvl="1"/>
            <a:r>
              <a:rPr lang="zh-CN" altLang="en-US" dirty="0"/>
              <a:t>保留自身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80573" y="3435439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53928" y="4630509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18" y="3425822"/>
            <a:ext cx="3214621" cy="207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4079240" y="3566160"/>
            <a:ext cx="3785870" cy="763905"/>
            <a:chOff x="6424" y="5616"/>
            <a:chExt cx="5962" cy="1203"/>
          </a:xfrm>
        </p:grpSpPr>
        <p:grpSp>
          <p:nvGrpSpPr>
            <p:cNvPr id="8" name="组合 7"/>
            <p:cNvGrpSpPr/>
            <p:nvPr/>
          </p:nvGrpSpPr>
          <p:grpSpPr>
            <a:xfrm>
              <a:off x="6424" y="5631"/>
              <a:ext cx="5962" cy="1188"/>
              <a:chOff x="11297" y="5402"/>
              <a:chExt cx="5962" cy="118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297" y="5402"/>
                <a:ext cx="5962" cy="1188"/>
                <a:chOff x="11297" y="5402"/>
                <a:chExt cx="5962" cy="1188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11297" y="5402"/>
                  <a:ext cx="5827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3347" y="6590"/>
                  <a:ext cx="3912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文本框 24"/>
              <p:cNvSpPr txBox="1"/>
              <p:nvPr/>
            </p:nvSpPr>
            <p:spPr>
              <a:xfrm>
                <a:off x="14815" y="5634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382" y="5616"/>
              <a:ext cx="138" cy="1192"/>
              <a:chOff x="10382" y="5616"/>
              <a:chExt cx="138" cy="1192"/>
            </a:xfrm>
          </p:grpSpPr>
          <p:sp>
            <p:nvSpPr>
              <p:cNvPr id="18" name="Freeform 31"/>
              <p:cNvSpPr/>
              <p:nvPr/>
            </p:nvSpPr>
            <p:spPr bwMode="auto">
              <a:xfrm>
                <a:off x="10400" y="5616"/>
                <a:ext cx="120" cy="364"/>
              </a:xfrm>
              <a:custGeom>
                <a:avLst/>
                <a:gdLst>
                  <a:gd name="T0" fmla="*/ 0 w 1"/>
                  <a:gd name="T1" fmla="*/ 108 h 108"/>
                  <a:gd name="T2" fmla="*/ 0 w 1"/>
                  <a:gd name="T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08">
                    <a:moveTo>
                      <a:pt x="0" y="10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10382" y="6458"/>
                <a:ext cx="96" cy="350"/>
              </a:xfrm>
              <a:custGeom>
                <a:avLst/>
                <a:gdLst>
                  <a:gd name="T0" fmla="*/ 0 w 1"/>
                  <a:gd name="T1" fmla="*/ 0 h 96"/>
                  <a:gd name="T2" fmla="*/ 0 w 1"/>
                  <a:gd name="T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96">
                    <a:moveTo>
                      <a:pt x="0" y="0"/>
                    </a:moveTo>
                    <a:lnTo>
                      <a:pt x="0" y="9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326623" y="3311614"/>
            <a:ext cx="1376947" cy="2001520"/>
            <a:chOff x="6814" y="5215"/>
            <a:chExt cx="2168" cy="3152"/>
          </a:xfrm>
        </p:grpSpPr>
        <p:grpSp>
          <p:nvGrpSpPr>
            <p:cNvPr id="13" name="组合 12"/>
            <p:cNvGrpSpPr/>
            <p:nvPr/>
          </p:nvGrpSpPr>
          <p:grpSpPr>
            <a:xfrm>
              <a:off x="6814" y="5215"/>
              <a:ext cx="2168" cy="3152"/>
              <a:chOff x="11687" y="4936"/>
              <a:chExt cx="2168" cy="3152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687" y="4936"/>
                <a:ext cx="2168" cy="3152"/>
                <a:chOff x="11687" y="4396"/>
                <a:chExt cx="2168" cy="3152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>
                  <a:off x="11687" y="4396"/>
                  <a:ext cx="22" cy="3089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13855" y="5626"/>
                  <a:ext cx="0" cy="1922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26"/>
              <p:cNvSpPr txBox="1"/>
              <p:nvPr/>
            </p:nvSpPr>
            <p:spPr>
              <a:xfrm>
                <a:off x="12234" y="6089"/>
                <a:ext cx="948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left</a:t>
                </a:r>
                <a:endParaRPr lang="en-US" altLang="zh-CN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823" y="6685"/>
              <a:ext cx="2159" cy="179"/>
              <a:chOff x="6823" y="6635"/>
              <a:chExt cx="2159" cy="179"/>
            </a:xfrm>
          </p:grpSpPr>
          <p:sp>
            <p:nvSpPr>
              <p:cNvPr id="22" name="Freeform 25"/>
              <p:cNvSpPr/>
              <p:nvPr/>
            </p:nvSpPr>
            <p:spPr bwMode="auto">
              <a:xfrm>
                <a:off x="6823" y="6644"/>
                <a:ext cx="503" cy="170"/>
              </a:xfrm>
              <a:custGeom>
                <a:avLst/>
                <a:gdLst>
                  <a:gd name="T0" fmla="*/ 378 w 378"/>
                  <a:gd name="T1" fmla="*/ 0 h 1"/>
                  <a:gd name="T2" fmla="*/ 0 w 378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8" h="1">
                    <a:moveTo>
                      <a:pt x="378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  <p:sp>
            <p:nvSpPr>
              <p:cNvPr id="23" name="Line 27"/>
              <p:cNvSpPr>
                <a:spLocks noChangeShapeType="1"/>
              </p:cNvSpPr>
              <p:nvPr/>
            </p:nvSpPr>
            <p:spPr bwMode="auto">
              <a:xfrm>
                <a:off x="8395" y="6635"/>
                <a:ext cx="58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</p:grpSp>
      </p:grpSp>
      <p:sp>
        <p:nvSpPr>
          <p:cNvPr id="27" name="标题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bldLvl="0" animBg="1"/>
      <p:bldP spid="5" grpId="0" bldLvl="0" animBg="1"/>
      <p:bldP spid="5" grpId="1" bldLvl="0" animBg="1"/>
      <p:bldP spid="5" grpId="2" bldLvl="0" animBg="1"/>
      <p:bldP spid="5" grpId="3" bldLvl="0" animBg="1"/>
      <p:bldP spid="6" grpId="0" animBg="1"/>
      <p:bldP spid="6" grpId="1" bldLvl="0" animBg="1"/>
      <p:bldP spid="7" grpId="0" bldLvl="0" animBg="1"/>
      <p:bldP spid="7" grpId="1" animBg="1"/>
      <p:bldP spid="7" grpId="2" bldLvl="0" animBg="1"/>
      <p:bldP spid="5" grpId="4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掌握布局的方法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掌握相对定位、绝对定位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position:absolute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若父元素设置了</a:t>
            </a:r>
            <a:r>
              <a:rPr lang="en-US" altLang="zh-CN" dirty="0"/>
              <a:t>position</a:t>
            </a:r>
            <a:r>
              <a:rPr lang="zh-CN" altLang="en-US" dirty="0"/>
              <a:t>属性，则以父元素左上角为起始</a:t>
            </a:r>
            <a:r>
              <a:rPr lang="zh-CN" altLang="en-US" dirty="0" smtClean="0"/>
              <a:t>位置</a:t>
            </a:r>
            <a:endParaRPr lang="en-US" altLang="zh-CN" dirty="0" smtClean="0"/>
          </a:p>
          <a:p>
            <a:pPr lvl="1"/>
            <a:r>
              <a:rPr lang="zh-CN" altLang="en-US" dirty="0">
                <a:sym typeface="+mn-ea"/>
              </a:rPr>
              <a:t>若父元素未设置</a:t>
            </a:r>
            <a:r>
              <a:rPr lang="en-US" altLang="zh-CN" dirty="0">
                <a:sym typeface="+mn-ea"/>
              </a:rPr>
              <a:t>position</a:t>
            </a:r>
            <a:r>
              <a:rPr lang="zh-CN" altLang="en-US" dirty="0">
                <a:sym typeface="+mn-ea"/>
              </a:rPr>
              <a:t>属性，则以浏览器窗口左上角为起始</a:t>
            </a:r>
            <a:r>
              <a:rPr lang="zh-CN" altLang="en-US" dirty="0" smtClean="0">
                <a:sym typeface="+mn-ea"/>
              </a:rPr>
              <a:t>位置</a:t>
            </a:r>
            <a:endParaRPr lang="zh-CN" altLang="en-US" dirty="0"/>
          </a:p>
          <a:p>
            <a:pPr lvl="1"/>
            <a:r>
              <a:rPr lang="zh-CN" altLang="en-US" dirty="0" smtClean="0"/>
              <a:t>不保留</a:t>
            </a:r>
            <a:r>
              <a:rPr lang="zh-CN" altLang="en-US" dirty="0"/>
              <a:t>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76092" y="3613338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40557" y="3761293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40557" y="4808408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36112" y="3771453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260217" y="3467923"/>
            <a:ext cx="1523365" cy="2179955"/>
            <a:chOff x="11456" y="4952"/>
            <a:chExt cx="2399" cy="3433"/>
          </a:xfrm>
        </p:grpSpPr>
        <p:grpSp>
          <p:nvGrpSpPr>
            <p:cNvPr id="29" name="组合 28"/>
            <p:cNvGrpSpPr/>
            <p:nvPr/>
          </p:nvGrpSpPr>
          <p:grpSpPr>
            <a:xfrm>
              <a:off x="11456" y="4952"/>
              <a:ext cx="2399" cy="3433"/>
              <a:chOff x="11456" y="4412"/>
              <a:chExt cx="2399" cy="3433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11456" y="4412"/>
                <a:ext cx="25" cy="3433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855" y="5730"/>
                <a:ext cx="0" cy="1818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6"/>
            <p:cNvSpPr txBox="1"/>
            <p:nvPr/>
          </p:nvSpPr>
          <p:spPr>
            <a:xfrm>
              <a:off x="12155" y="6996"/>
              <a:ext cx="948" cy="6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left</a:t>
              </a:r>
              <a:endParaRPr lang="en-US" altLang="zh-CN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950" y="3367641"/>
            <a:ext cx="3368308" cy="28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78607" y="3608893"/>
            <a:ext cx="3443605" cy="937707"/>
            <a:chOff x="6423" y="5683"/>
            <a:chExt cx="5423" cy="147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23" y="5683"/>
              <a:ext cx="5423" cy="1447"/>
              <a:chOff x="11000" y="5188"/>
              <a:chExt cx="5423" cy="144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1000" y="5188"/>
                <a:ext cx="5423" cy="1447"/>
                <a:chOff x="11000" y="5188"/>
                <a:chExt cx="5423" cy="1447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1000" y="5188"/>
                  <a:ext cx="5408" cy="7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13347" y="6635"/>
                  <a:ext cx="3076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24"/>
              <p:cNvSpPr txBox="1"/>
              <p:nvPr/>
            </p:nvSpPr>
            <p:spPr>
              <a:xfrm>
                <a:off x="14787" y="5541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10664" y="5730"/>
              <a:ext cx="120" cy="447"/>
            </a:xfrm>
            <a:custGeom>
              <a:avLst/>
              <a:gdLst>
                <a:gd name="T0" fmla="*/ 0 w 1"/>
                <a:gd name="T1" fmla="*/ 108 h 108"/>
                <a:gd name="T2" fmla="*/ 0 w 1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8">
                  <a:moveTo>
                    <a:pt x="0" y="1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  <p:sp>
          <p:nvSpPr>
            <p:cNvPr id="4" name="Freeform 32"/>
            <p:cNvSpPr/>
            <p:nvPr/>
          </p:nvSpPr>
          <p:spPr bwMode="auto">
            <a:xfrm>
              <a:off x="10664" y="6660"/>
              <a:ext cx="120" cy="500"/>
            </a:xfrm>
            <a:custGeom>
              <a:avLst/>
              <a:gdLst>
                <a:gd name="T0" fmla="*/ 0 w 1"/>
                <a:gd name="T1" fmla="*/ 0 h 96"/>
                <a:gd name="T2" fmla="*/ 0 w 1"/>
                <a:gd name="T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6">
                  <a:moveTo>
                    <a:pt x="0" y="0"/>
                  </a:moveTo>
                  <a:lnTo>
                    <a:pt x="0" y="9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81805" y="4994275"/>
            <a:ext cx="1482090" cy="113665"/>
            <a:chOff x="6743" y="7865"/>
            <a:chExt cx="2334" cy="179"/>
          </a:xfrm>
        </p:grpSpPr>
        <p:sp>
          <p:nvSpPr>
            <p:cNvPr id="5" name="Freeform 25"/>
            <p:cNvSpPr/>
            <p:nvPr/>
          </p:nvSpPr>
          <p:spPr bwMode="auto">
            <a:xfrm>
              <a:off x="6743" y="7874"/>
              <a:ext cx="609" cy="170"/>
            </a:xfrm>
            <a:custGeom>
              <a:avLst/>
              <a:gdLst>
                <a:gd name="T0" fmla="*/ 378 w 378"/>
                <a:gd name="T1" fmla="*/ 0 h 1"/>
                <a:gd name="T2" fmla="*/ 0 w 37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8" h="1">
                  <a:moveTo>
                    <a:pt x="378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8365" y="7865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152194 " pathEditMode="relative" rAng="0" ptsTypes="">
                                      <p:cBhvr>
                                        <p:cTn id="3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bldLvl="0" animBg="1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1" grpId="0" animBg="1"/>
      <p:bldP spid="21" grpId="1" bldLvl="0" animBg="1"/>
      <p:bldP spid="21" grpId="2" bldLvl="0" animBg="1"/>
      <p:bldP spid="22" grpId="0" bldLvl="0" animBg="1"/>
      <p:bldP spid="22" grpId="1" animBg="1"/>
      <p:bldP spid="22" grpId="2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对定位参照物</a:t>
            </a:r>
            <a:endParaRPr lang="en-US" altLang="zh-CN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矩形 9"/>
          <p:cNvSpPr>
            <a:spLocks noChangeArrowheads="1"/>
          </p:cNvSpPr>
          <p:nvPr/>
        </p:nvSpPr>
        <p:spPr bwMode="auto">
          <a:xfrm>
            <a:off x="572135" y="1644015"/>
            <a:ext cx="5170170" cy="316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absolute;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relative;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position: static;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没有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body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浏览器左上角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 2050"/>
          <p:cNvSpPr/>
          <p:nvPr/>
        </p:nvSpPr>
        <p:spPr bwMode="auto">
          <a:xfrm>
            <a:off x="1187700" y="240937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乘号 35"/>
          <p:cNvSpPr/>
          <p:nvPr/>
        </p:nvSpPr>
        <p:spPr>
          <a:xfrm>
            <a:off x="1123685" y="2973531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乘号 36"/>
          <p:cNvSpPr/>
          <p:nvPr/>
        </p:nvSpPr>
        <p:spPr>
          <a:xfrm>
            <a:off x="1123685" y="3546212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 2050"/>
          <p:cNvSpPr/>
          <p:nvPr/>
        </p:nvSpPr>
        <p:spPr bwMode="auto">
          <a:xfrm>
            <a:off x="1187700" y="1786621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 2050"/>
          <p:cNvSpPr/>
          <p:nvPr/>
        </p:nvSpPr>
        <p:spPr bwMode="auto">
          <a:xfrm>
            <a:off x="1187700" y="419935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39" grpId="0" bldLvl="0" animBg="1"/>
      <p:bldP spid="39" grpId="1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对定位对称设置</a:t>
            </a:r>
            <a:endParaRPr lang="en-US" altLang="zh-CN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46447" y="1207784"/>
            <a:ext cx="4250690" cy="1813560"/>
            <a:chOff x="9951" y="3022"/>
            <a:chExt cx="6694" cy="2856"/>
          </a:xfrm>
        </p:grpSpPr>
        <p:sp>
          <p:nvSpPr>
            <p:cNvPr id="11" name="矩形 10"/>
            <p:cNvSpPr/>
            <p:nvPr/>
          </p:nvSpPr>
          <p:spPr>
            <a:xfrm>
              <a:off x="9951" y="3022"/>
              <a:ext cx="6694" cy="2857"/>
            </a:xfrm>
            <a:prstGeom prst="rect">
              <a:avLst/>
            </a:prstGeom>
            <a:solidFill>
              <a:schemeClr val="bg1"/>
            </a:solidFill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844" y="3742"/>
              <a:ext cx="1417" cy="1417"/>
            </a:xfrm>
            <a:prstGeom prst="rect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  <a:endPara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311" y="3742"/>
              <a:ext cx="1417" cy="141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  <a:endPara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7887" y="2709559"/>
            <a:ext cx="4098290" cy="110871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412" y="4075986"/>
            <a:ext cx="3218815" cy="1637665"/>
          </a:xfrm>
          <a:prstGeom prst="rect">
            <a:avLst/>
          </a:prstGeom>
          <a:ln w="12700" cmpd="sng">
            <a:noFill/>
            <a:prstDash val="solid"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32" y="4066461"/>
            <a:ext cx="3204845" cy="1647190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position:fixed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</a:t>
            </a:r>
            <a:r>
              <a:rPr lang="zh-CN" altLang="en-US" dirty="0"/>
              <a:t>等属性共同使用</a:t>
            </a:r>
            <a:endParaRPr lang="zh-CN" altLang="en-US" dirty="0"/>
          </a:p>
          <a:p>
            <a:pPr lvl="1"/>
            <a:r>
              <a:rPr lang="zh-CN" altLang="en-US" dirty="0"/>
              <a:t> 相对于浏览器窗口进行</a:t>
            </a:r>
            <a:r>
              <a:rPr lang="zh-CN" altLang="en-US" dirty="0" smtClean="0"/>
              <a:t>定位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定位与浮动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13058"/>
          </a:xfrm>
        </p:spPr>
        <p:txBody>
          <a:bodyPr>
            <a:normAutofit/>
          </a:bodyPr>
          <a:lstStyle/>
          <a:p>
            <a:r>
              <a:rPr lang="en-US" altLang="zh-CN" dirty="0"/>
              <a:t>float</a:t>
            </a:r>
            <a:r>
              <a:rPr lang="zh-CN" altLang="en-US" dirty="0"/>
              <a:t>和</a:t>
            </a:r>
            <a:r>
              <a:rPr lang="en-US" altLang="zh-CN" dirty="0"/>
              <a:t>position</a:t>
            </a:r>
            <a:r>
              <a:rPr lang="zh-CN" altLang="en-US" dirty="0">
                <a:solidFill>
                  <a:srgbClr val="FF0000"/>
                </a:solidFill>
              </a:rPr>
              <a:t>相似点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都是将元素浮动起来</a:t>
            </a:r>
            <a:endParaRPr lang="zh-CN" altLang="en-US" dirty="0"/>
          </a:p>
          <a:p>
            <a:pPr lvl="1"/>
            <a:r>
              <a:rPr lang="zh-CN" altLang="en-US" dirty="0" smtClean="0"/>
              <a:t>元素</a:t>
            </a:r>
            <a:r>
              <a:rPr lang="zh-CN" altLang="en-US" dirty="0"/>
              <a:t>一旦设置就与父元素没关系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r>
              <a:rPr lang="en-US" altLang="zh-CN" dirty="0"/>
              <a:t>float</a:t>
            </a:r>
            <a:r>
              <a:rPr lang="zh-CN" altLang="en-US" dirty="0"/>
              <a:t>和</a:t>
            </a:r>
            <a:r>
              <a:rPr lang="en-US" altLang="zh-CN" dirty="0"/>
              <a:t>position</a:t>
            </a:r>
            <a:r>
              <a:rPr lang="zh-CN" altLang="en-US" dirty="0" smtClean="0">
                <a:solidFill>
                  <a:srgbClr val="FF0000"/>
                </a:solidFill>
              </a:rPr>
              <a:t>不同点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position</a:t>
            </a:r>
            <a:r>
              <a:rPr lang="zh-CN" altLang="en-US" dirty="0"/>
              <a:t>与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left</a:t>
            </a:r>
            <a:r>
              <a:rPr lang="zh-CN" altLang="en-US" dirty="0"/>
              <a:t>等配套使用</a:t>
            </a:r>
            <a:endParaRPr lang="zh-CN" altLang="en-US" dirty="0"/>
          </a:p>
          <a:p>
            <a:pPr lvl="1"/>
            <a:r>
              <a:rPr lang="en-US" altLang="zh-CN" dirty="0" smtClean="0"/>
              <a:t>float</a:t>
            </a:r>
            <a:r>
              <a:rPr lang="zh-CN" altLang="en-US" dirty="0"/>
              <a:t>位置移动通过</a:t>
            </a:r>
            <a:r>
              <a:rPr lang="en-US" altLang="zh-CN" dirty="0"/>
              <a:t>margin</a:t>
            </a:r>
            <a:r>
              <a:rPr lang="zh-CN" altLang="en-US" dirty="0"/>
              <a:t>、</a:t>
            </a:r>
            <a:r>
              <a:rPr lang="en-US" altLang="zh-CN" dirty="0"/>
              <a:t>padding</a:t>
            </a:r>
            <a:r>
              <a:rPr lang="zh-CN" altLang="en-US" dirty="0"/>
              <a:t>等实现</a:t>
            </a:r>
            <a:endParaRPr lang="zh-CN" altLang="en-US" dirty="0"/>
          </a:p>
          <a:p>
            <a:pPr lvl="1"/>
            <a:r>
              <a:rPr lang="en-US" altLang="zh-CN" dirty="0" smtClean="0"/>
              <a:t>overflow</a:t>
            </a:r>
            <a:r>
              <a:rPr lang="zh-CN" altLang="en-US" dirty="0"/>
              <a:t>和</a:t>
            </a:r>
            <a:r>
              <a:rPr lang="en-US" altLang="zh-CN" dirty="0"/>
              <a:t>clear</a:t>
            </a:r>
            <a:r>
              <a:rPr lang="zh-CN" altLang="en-US" dirty="0"/>
              <a:t>对</a:t>
            </a:r>
            <a:r>
              <a:rPr lang="en-US" altLang="zh-CN" dirty="0"/>
              <a:t>position</a:t>
            </a:r>
            <a:r>
              <a:rPr lang="zh-CN" altLang="en-US" dirty="0"/>
              <a:t>无效</a:t>
            </a:r>
            <a:endParaRPr lang="zh-CN" altLang="en-US" dirty="0"/>
          </a:p>
          <a:p>
            <a:pPr lvl="1"/>
            <a:r>
              <a:rPr lang="zh-CN" altLang="en-US" dirty="0" smtClean="0"/>
              <a:t>布局</a:t>
            </a:r>
            <a:r>
              <a:rPr lang="zh-CN" altLang="en-US" dirty="0"/>
              <a:t>通常使用</a:t>
            </a:r>
            <a:r>
              <a:rPr lang="en-US" altLang="zh-CN" dirty="0"/>
              <a:t>float</a:t>
            </a:r>
            <a:r>
              <a:rPr lang="zh-CN" altLang="en-US" dirty="0"/>
              <a:t>，而不是</a:t>
            </a:r>
            <a:r>
              <a:rPr lang="en-US" altLang="zh-CN" dirty="0"/>
              <a:t>position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堆叠顺序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堆叠</a:t>
            </a:r>
            <a:r>
              <a:rPr lang="zh-CN" altLang="en-US" dirty="0" smtClean="0"/>
              <a:t>顺序  </a:t>
            </a:r>
            <a:r>
              <a:rPr lang="en-US" altLang="zh-CN" dirty="0" smtClean="0"/>
              <a:t>——  </a:t>
            </a:r>
            <a:r>
              <a:rPr lang="en-US" altLang="zh-CN" b="1" dirty="0" smtClean="0">
                <a:solidFill>
                  <a:srgbClr val="FF0000"/>
                </a:solidFill>
              </a:rPr>
              <a:t>z-index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用于体现元素在</a:t>
            </a:r>
            <a:r>
              <a:rPr lang="en-US" altLang="zh-CN" dirty="0"/>
              <a:t>Z</a:t>
            </a:r>
            <a:r>
              <a:rPr lang="zh-CN" altLang="en-US" dirty="0"/>
              <a:t>轴空间的堆叠关系</a:t>
            </a:r>
            <a:endParaRPr lang="zh-CN" altLang="en-US" dirty="0"/>
          </a:p>
          <a:p>
            <a:pPr lvl="1"/>
            <a:r>
              <a:rPr lang="zh-CN" altLang="en-US" dirty="0" smtClean="0"/>
              <a:t>仅</a:t>
            </a:r>
            <a:r>
              <a:rPr lang="zh-CN" altLang="en-US" dirty="0"/>
              <a:t>能在定位元素上奏效</a:t>
            </a:r>
            <a:endParaRPr lang="zh-CN" altLang="en-US" dirty="0"/>
          </a:p>
          <a:p>
            <a:pPr lvl="1"/>
            <a:r>
              <a:rPr lang="zh-CN" altLang="en-US" dirty="0" smtClean="0"/>
              <a:t>大部分</a:t>
            </a:r>
            <a:r>
              <a:rPr lang="zh-CN" altLang="en-US" dirty="0"/>
              <a:t>情况以数字为取值</a:t>
            </a:r>
            <a:endParaRPr lang="zh-CN" altLang="en-US" dirty="0"/>
          </a:p>
          <a:p>
            <a:pPr lvl="1"/>
            <a:r>
              <a:rPr lang="zh-CN" altLang="en-US" dirty="0" smtClean="0"/>
              <a:t>可</a:t>
            </a:r>
            <a:r>
              <a:rPr lang="zh-CN" altLang="en-US" dirty="0"/>
              <a:t>为多个元素设置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页面搭建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984538"/>
            <a:ext cx="11106646" cy="543077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网页</a:t>
            </a:r>
            <a:r>
              <a:rPr lang="zh-CN" altLang="en-US" dirty="0"/>
              <a:t>开发</a:t>
            </a:r>
            <a:r>
              <a:rPr lang="zh-CN" altLang="en-US" dirty="0" smtClean="0"/>
              <a:t>基本</a:t>
            </a:r>
            <a:r>
              <a:rPr lang="zh-CN" altLang="en-US" dirty="0"/>
              <a:t>流程</a:t>
            </a:r>
            <a:endParaRPr lang="zh-CN" altLang="en-US" dirty="0"/>
          </a:p>
          <a:p>
            <a:pPr lvl="1"/>
            <a:r>
              <a:rPr lang="zh-CN" altLang="en-US" dirty="0"/>
              <a:t>需求获取</a:t>
            </a:r>
            <a:endParaRPr lang="zh-CN" altLang="en-US" dirty="0"/>
          </a:p>
          <a:p>
            <a:pPr lvl="1"/>
            <a:r>
              <a:rPr lang="zh-CN" altLang="en-US" dirty="0"/>
              <a:t>制作</a:t>
            </a:r>
            <a:r>
              <a:rPr lang="en-US" altLang="zh-CN" dirty="0"/>
              <a:t>UI</a:t>
            </a:r>
            <a:r>
              <a:rPr lang="zh-CN" altLang="en-US" dirty="0"/>
              <a:t>效果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Calibri" panose="020F0502020204030204" charset="0"/>
              </a:rPr>
              <a:t>网页设计与实现</a:t>
            </a:r>
            <a:endParaRPr lang="zh-CN" altLang="en-US" dirty="0">
              <a:solidFill>
                <a:srgbClr val="C0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分析网页结构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HTML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CSS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实现网页结构布局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填充网页内容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修饰网页样式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1"/>
            <a:r>
              <a:rPr lang="zh-CN" altLang="en-US" dirty="0"/>
              <a:t>调整浏览器兼容性</a:t>
            </a:r>
            <a:endParaRPr lang="zh-CN" altLang="en-US" dirty="0"/>
          </a:p>
          <a:p>
            <a:pPr lvl="1"/>
            <a:r>
              <a:rPr lang="zh-CN" altLang="en-US" dirty="0"/>
              <a:t>网站上线运营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分析网页结构</a:t>
            </a:r>
            <a:endParaRPr lang="zh-CN" altLang="en-US" dirty="0"/>
          </a:p>
        </p:txBody>
      </p:sp>
      <p:pic>
        <p:nvPicPr>
          <p:cNvPr id="6" name="Picture 3" descr="C:\Users\hl\Desktop\2017-12-29_1101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576" y="1063901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946604" y="1063901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 flipV="1">
            <a:off x="4924833" y="2097102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4917576" y="2483581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0" name="图示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339849"/>
            <a:ext cx="4529592" cy="41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hl\Desktop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3" y="2194783"/>
            <a:ext cx="4470400" cy="17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代码实现网页结构</a:t>
            </a:r>
            <a:endParaRPr lang="zh-CN" altLang="en-US" dirty="0"/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0" y="1004202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8" y="931632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 flipV="1">
            <a:off x="282237" y="2037403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74980" y="2423882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373257" y="3614057"/>
            <a:ext cx="2162629" cy="1190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251545" y="1394729"/>
            <a:ext cx="2284341" cy="1130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251545" y="2323133"/>
            <a:ext cx="2284341" cy="760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l\Desktop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4" y="2361306"/>
            <a:ext cx="5225878" cy="20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实现网页布局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888343" y="1814286"/>
            <a:ext cx="3423780" cy="957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109029" y="3388826"/>
            <a:ext cx="12901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88343" y="4034971"/>
            <a:ext cx="3423780" cy="1204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hl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3" y="809852"/>
            <a:ext cx="4701947" cy="54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l\Desktop\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9" y="2045385"/>
            <a:ext cx="6814119" cy="314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  <a:r>
              <a:rPr lang="zh-CN" altLang="en-US" dirty="0" smtClean="0"/>
              <a:t>网页布内容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644574" y="2423887"/>
            <a:ext cx="3047994" cy="580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644574" y="3803911"/>
            <a:ext cx="300445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hl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77" y="1940605"/>
            <a:ext cx="3489884" cy="30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76667" y="5589590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demo7-2.html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页面搭建</a:t>
            </a:r>
            <a:endParaRPr lang="en-US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工作界面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75" b="7438"/>
          <a:stretch>
            <a:fillRect/>
          </a:stretch>
        </p:blipFill>
        <p:spPr bwMode="auto">
          <a:xfrm>
            <a:off x="914399" y="783771"/>
            <a:ext cx="9927772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 smtClean="0"/>
              <a:t>工作箱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1" y="882654"/>
            <a:ext cx="6598285" cy="532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/>
              <a:t>编辑 </a:t>
            </a:r>
            <a:r>
              <a:rPr lang="en-US" altLang="zh-CN" dirty="0"/>
              <a:t>– </a:t>
            </a:r>
            <a:r>
              <a:rPr lang="zh-CN" altLang="en-US" dirty="0"/>
              <a:t>首选项 </a:t>
            </a:r>
            <a:r>
              <a:rPr lang="en-US" altLang="zh-CN" dirty="0"/>
              <a:t>– </a:t>
            </a:r>
            <a:r>
              <a:rPr lang="zh-CN" altLang="en-US" dirty="0"/>
              <a:t>单位与标尺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940" y="1903853"/>
            <a:ext cx="8063845" cy="43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/>
              <a:t>新建：</a:t>
            </a:r>
            <a:r>
              <a:rPr lang="en-US" altLang="zh-CN" dirty="0"/>
              <a:t>Ctrl + N</a:t>
            </a:r>
            <a:endParaRPr lang="en-US" altLang="zh-CN" dirty="0"/>
          </a:p>
          <a:p>
            <a:r>
              <a:rPr lang="zh-CN" altLang="en-US" dirty="0"/>
              <a:t>移动：</a:t>
            </a:r>
            <a:r>
              <a:rPr lang="en-US" altLang="zh-CN" dirty="0"/>
              <a:t>V</a:t>
            </a:r>
            <a:endParaRPr lang="en-US" altLang="zh-CN" dirty="0"/>
          </a:p>
          <a:p>
            <a:r>
              <a:rPr lang="zh-CN" altLang="en-US" dirty="0"/>
              <a:t>选区工具：</a:t>
            </a:r>
            <a:r>
              <a:rPr lang="en-US" altLang="zh-CN" dirty="0"/>
              <a:t>M</a:t>
            </a:r>
            <a:endParaRPr lang="en-US" altLang="zh-CN" dirty="0"/>
          </a:p>
          <a:p>
            <a:r>
              <a:rPr lang="zh-CN" altLang="en-US" dirty="0"/>
              <a:t>吸管工具：</a:t>
            </a:r>
            <a:r>
              <a:rPr lang="en-US" altLang="zh-CN" dirty="0"/>
              <a:t>I</a:t>
            </a:r>
            <a:endParaRPr lang="en-US" altLang="zh-CN" dirty="0"/>
          </a:p>
          <a:p>
            <a:r>
              <a:rPr lang="zh-CN" altLang="en-US" dirty="0"/>
              <a:t>切片工具：</a:t>
            </a:r>
            <a:r>
              <a:rPr lang="en-US" altLang="zh-CN" dirty="0"/>
              <a:t>C</a:t>
            </a:r>
            <a:endParaRPr lang="en-US" altLang="zh-CN" dirty="0"/>
          </a:p>
          <a:p>
            <a:r>
              <a:rPr lang="zh-CN" altLang="en-US" dirty="0"/>
              <a:t>文字工具：</a:t>
            </a:r>
            <a:r>
              <a:rPr lang="en-US" altLang="zh-CN" dirty="0"/>
              <a:t>T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82941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视图设置</a:t>
            </a:r>
            <a:endParaRPr lang="en-US" altLang="zh-CN" dirty="0" smtClean="0"/>
          </a:p>
          <a:p>
            <a:r>
              <a:rPr lang="zh-CN" altLang="en-US" dirty="0" smtClean="0"/>
              <a:t>窗口设置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3" descr="C:\Users\hl\Desktop\2017-12-24_21013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06" y="783596"/>
            <a:ext cx="2948719" cy="54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l\Desktop\2017-12-24_2104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01" y="1412594"/>
            <a:ext cx="3776882" cy="40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切图与切片</a:t>
            </a:r>
            <a:endParaRPr lang="en-US" altLang="zh-CN" dirty="0" smtClean="0"/>
          </a:p>
          <a:p>
            <a:pPr lvl="1"/>
            <a:r>
              <a:rPr lang="zh-CN" altLang="en-US" dirty="0"/>
              <a:t>切图，是一种网页制作技术，它将设计稿效果图转换为网页的图形元件。</a:t>
            </a:r>
            <a:r>
              <a:rPr lang="en-US" altLang="zh-CN" dirty="0"/>
              <a:t>Photoshop</a:t>
            </a:r>
            <a:r>
              <a:rPr lang="zh-CN" altLang="en-US" dirty="0"/>
              <a:t>、</a:t>
            </a:r>
            <a:r>
              <a:rPr lang="en-US" altLang="zh-CN" dirty="0"/>
              <a:t>Fireworks</a:t>
            </a:r>
            <a:r>
              <a:rPr lang="zh-CN" altLang="en-US" dirty="0"/>
              <a:t>提供了切图技术。</a:t>
            </a:r>
            <a:endParaRPr lang="en-US" altLang="zh-CN" dirty="0"/>
          </a:p>
          <a:p>
            <a:pPr lvl="1"/>
            <a:r>
              <a:rPr lang="zh-CN" altLang="en-US" dirty="0"/>
              <a:t>切片，是切图的直接结果，切图实际上就将图切分为一系列的切片。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切图操作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 descr="C:\Users\hl\Desktop\2017-12-24_21345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7" y="1843515"/>
            <a:ext cx="9886767" cy="41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认识布局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2" y="852686"/>
            <a:ext cx="6272983" cy="515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18" y="838614"/>
            <a:ext cx="7040453" cy="528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15" y="860414"/>
            <a:ext cx="8036784" cy="53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9" y="752246"/>
            <a:ext cx="11105100" cy="553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711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切片线条</a:t>
            </a:r>
            <a:endParaRPr lang="en-US" altLang="zh-CN" dirty="0" smtClean="0"/>
          </a:p>
          <a:p>
            <a:pPr lvl="1"/>
            <a:r>
              <a:rPr lang="zh-CN" altLang="en-US" dirty="0"/>
              <a:t>即切片的边界。</a:t>
            </a:r>
            <a:r>
              <a:rPr lang="zh-CN" altLang="en-US" dirty="0">
                <a:solidFill>
                  <a:srgbClr val="C00000"/>
                </a:solidFill>
              </a:rPr>
              <a:t>实线</a:t>
            </a:r>
            <a:r>
              <a:rPr lang="zh-CN" altLang="en-US" dirty="0"/>
              <a:t>指用户切片，</a:t>
            </a:r>
            <a:r>
              <a:rPr lang="zh-CN" altLang="en-US" dirty="0">
                <a:solidFill>
                  <a:srgbClr val="C00000"/>
                </a:solidFill>
              </a:rPr>
              <a:t>虚线</a:t>
            </a:r>
            <a:r>
              <a:rPr lang="zh-CN" altLang="en-US" dirty="0"/>
              <a:t>指自动切片。</a:t>
            </a:r>
            <a:endParaRPr lang="zh-CN" altLang="en-US" dirty="0"/>
          </a:p>
          <a:p>
            <a:r>
              <a:rPr lang="zh-CN" altLang="en-US" dirty="0" smtClean="0"/>
              <a:t>切片颜色</a:t>
            </a:r>
            <a:endParaRPr lang="en-US" altLang="zh-CN" dirty="0" smtClean="0"/>
          </a:p>
          <a:p>
            <a:pPr lvl="1"/>
            <a:r>
              <a:rPr lang="zh-CN" altLang="en-US" dirty="0"/>
              <a:t>默认带</a:t>
            </a:r>
            <a:r>
              <a:rPr lang="zh-CN" altLang="en-US" dirty="0">
                <a:solidFill>
                  <a:srgbClr val="C00000"/>
                </a:solidFill>
              </a:rPr>
              <a:t>蓝色标记</a:t>
            </a:r>
            <a:r>
              <a:rPr lang="zh-CN" altLang="en-US" dirty="0"/>
              <a:t>为用户切片，带</a:t>
            </a:r>
            <a:r>
              <a:rPr lang="zh-CN" altLang="en-US" dirty="0">
                <a:solidFill>
                  <a:srgbClr val="C00000"/>
                </a:solidFill>
              </a:rPr>
              <a:t>灰色标记</a:t>
            </a:r>
            <a:r>
              <a:rPr lang="zh-CN" altLang="en-US" dirty="0"/>
              <a:t>为自动</a:t>
            </a:r>
            <a:r>
              <a:rPr lang="zh-CN" altLang="en-US" dirty="0" smtClean="0"/>
              <a:t>切片。</a:t>
            </a:r>
            <a:endParaRPr lang="en-US" altLang="zh-CN" dirty="0" smtClean="0"/>
          </a:p>
          <a:p>
            <a:r>
              <a:rPr lang="zh-CN" altLang="en-US" dirty="0" smtClean="0"/>
              <a:t>切片编号</a:t>
            </a:r>
            <a:endParaRPr lang="en-US" altLang="zh-CN" dirty="0" smtClean="0"/>
          </a:p>
          <a:p>
            <a:pPr lvl="1"/>
            <a:r>
              <a:rPr lang="zh-CN" altLang="en-US" dirty="0"/>
              <a:t>切片从图片的左上角开始，从左到右，从上而下进行编号，如果更改切片位置或总数，切片会自动重新排序，所以</a:t>
            </a:r>
            <a:r>
              <a:rPr lang="zh-CN" altLang="en-US" dirty="0">
                <a:solidFill>
                  <a:srgbClr val="C00000"/>
                </a:solidFill>
              </a:rPr>
              <a:t>一般会为切片命名，而不使用自动生成的编号。</a:t>
            </a:r>
            <a:endParaRPr lang="zh-CN" altLang="en-US" dirty="0">
              <a:solidFill>
                <a:srgbClr val="C00000"/>
              </a:solidFill>
            </a:endParaRP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 descr="C:\Users\hl\Desktop\2017-12-24_215358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-5259" b="5700"/>
          <a:stretch>
            <a:fillRect/>
          </a:stretch>
        </p:blipFill>
        <p:spPr bwMode="auto">
          <a:xfrm>
            <a:off x="189671" y="810329"/>
            <a:ext cx="5111001" cy="5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"/>
          <p:cNvGrpSpPr/>
          <p:nvPr/>
        </p:nvGrpSpPr>
        <p:grpSpPr bwMode="auto">
          <a:xfrm>
            <a:off x="7001682" y="3142682"/>
            <a:ext cx="3535219" cy="969489"/>
            <a:chOff x="-47369" y="-9656"/>
            <a:chExt cx="3535564" cy="969684"/>
          </a:xfrm>
        </p:grpSpPr>
        <p:grpSp>
          <p:nvGrpSpPr>
            <p:cNvPr id="7" name="Group 3"/>
            <p:cNvGrpSpPr/>
            <p:nvPr/>
          </p:nvGrpSpPr>
          <p:grpSpPr bwMode="auto">
            <a:xfrm>
              <a:off x="-47369" y="-9656"/>
              <a:ext cx="3535564" cy="969684"/>
              <a:chOff x="0" y="0"/>
              <a:chExt cx="3535680" cy="969264"/>
            </a:xfrm>
          </p:grpSpPr>
          <p:pic>
            <p:nvPicPr>
              <p:cNvPr id="9" name="圆角矩形 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568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90071" y="52352"/>
                <a:ext cx="335312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>
              <a:off x="180969" y="192171"/>
              <a:ext cx="2944939" cy="46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ctrl+shift+alt+s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5694082" y="1629177"/>
            <a:ext cx="6089016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（导出）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所用格式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后续操作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</a:t>
            </a:r>
            <a:r>
              <a:rPr lang="zh-CN" altLang="en-US" dirty="0"/>
              <a:t>当前选中的为用户</a:t>
            </a:r>
            <a:r>
              <a:rPr lang="zh-CN" altLang="en-US" dirty="0" smtClean="0"/>
              <a:t>切片</a:t>
            </a:r>
            <a:endParaRPr lang="zh-CN" altLang="en-US" dirty="0"/>
          </a:p>
          <a:p>
            <a:pPr lvl="1"/>
            <a:r>
              <a:rPr lang="zh-CN" altLang="en-US" dirty="0"/>
              <a:t>确定切片存储类型：</a:t>
            </a:r>
            <a:r>
              <a:rPr lang="en-US" altLang="zh-CN" dirty="0" smtClean="0"/>
              <a:t>jpg/gif/</a:t>
            </a:r>
            <a:r>
              <a:rPr lang="en-US" altLang="zh-CN" dirty="0" err="1" smtClean="0"/>
              <a:t>png</a:t>
            </a:r>
            <a:endParaRPr lang="en-US" altLang="zh-CN" dirty="0"/>
          </a:p>
          <a:p>
            <a:pPr lvl="1"/>
            <a:r>
              <a:rPr lang="zh-CN" altLang="en-US" dirty="0"/>
              <a:t>切片存储质量：高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低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  <a:p>
            <a:pPr lvl="1"/>
            <a:r>
              <a:rPr lang="zh-CN" altLang="en-US" dirty="0"/>
              <a:t>网页布局是指</a:t>
            </a:r>
            <a:r>
              <a:rPr lang="zh-CN" altLang="en-US" dirty="0">
                <a:solidFill>
                  <a:srgbClr val="C00000"/>
                </a:solidFill>
              </a:rPr>
              <a:t>网页内容在页面上所处位置的</a:t>
            </a:r>
            <a:r>
              <a:rPr lang="zh-CN" altLang="en-US" dirty="0" smtClean="0">
                <a:solidFill>
                  <a:srgbClr val="C00000"/>
                </a:solidFill>
              </a:rPr>
              <a:t>设计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sz="3000" dirty="0" smtClean="0"/>
              <a:t>网页布局的宗旨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由</a:t>
            </a:r>
            <a:r>
              <a:rPr lang="zh-CN" altLang="en-US" dirty="0" smtClean="0"/>
              <a:t>整体到局部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483996" y="2465538"/>
            <a:ext cx="4660299" cy="3151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布局标签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布局标签 </a:t>
            </a:r>
            <a:r>
              <a:rPr dirty="0" smtClean="0"/>
              <a:t>——</a:t>
            </a:r>
            <a:r>
              <a:rPr lang="en-US" altLang="zh-CN" dirty="0" smtClean="0"/>
              <a:t> div</a:t>
            </a:r>
            <a:endParaRPr lang="zh-CN" altLang="en-US" dirty="0"/>
          </a:p>
          <a:p>
            <a:pPr lvl="1"/>
            <a:r>
              <a:rPr lang="zh-CN" altLang="en-US" dirty="0" smtClean="0"/>
              <a:t>相当于</a:t>
            </a:r>
            <a:r>
              <a:rPr lang="zh-CN" altLang="en-US" dirty="0"/>
              <a:t>一个容器（盒子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具有盒子模型的所有</a:t>
            </a:r>
            <a:r>
              <a:rPr lang="zh-CN" altLang="en-US" dirty="0" smtClean="0"/>
              <a:t>属性</a:t>
            </a:r>
            <a:r>
              <a:rPr lang="en-US" altLang="zh-CN" dirty="0" smtClean="0"/>
              <a:t>,</a:t>
            </a:r>
            <a:r>
              <a:rPr lang="zh-CN" altLang="en-US" dirty="0"/>
              <a:t>布局时用来控制元素之间的距离和相对位置</a:t>
            </a:r>
            <a:endParaRPr lang="en-US" altLang="zh-CN" dirty="0"/>
          </a:p>
          <a:p>
            <a:pPr lvl="1"/>
            <a:r>
              <a:rPr lang="zh-CN" altLang="en-US" dirty="0" smtClean="0"/>
              <a:t>可以</a:t>
            </a:r>
            <a:r>
              <a:rPr lang="zh-CN" altLang="en-US" dirty="0"/>
              <a:t>把文档分割为独立的、不同的部分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id</a:t>
            </a:r>
            <a:r>
              <a:rPr lang="zh-CN" altLang="en-US" dirty="0"/>
              <a:t>或</a:t>
            </a:r>
            <a:r>
              <a:rPr lang="en-US" altLang="zh-CN" dirty="0"/>
              <a:t>class</a:t>
            </a:r>
            <a:r>
              <a:rPr lang="zh-CN" altLang="en-US" dirty="0"/>
              <a:t>属性区分不同的容器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页面搭建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dirty="0" smtClean="0"/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0"/>
            <a:r>
              <a:rPr lang="zh-CN" altLang="en-US" dirty="0"/>
              <a:t>定位 </a:t>
            </a:r>
            <a:r>
              <a:rPr dirty="0"/>
              <a:t>—— position</a:t>
            </a:r>
            <a:endParaRPr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97573" y="5734730"/>
            <a:ext cx="1824432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11_1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9" y="786492"/>
            <a:ext cx="11514137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7" y="786492"/>
            <a:ext cx="11514137" cy="955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96753" y="1925844"/>
            <a:ext cx="11514137" cy="3383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82239" y="2390291"/>
            <a:ext cx="11514137" cy="3823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2388</Words>
  <Application>WPS 演示</Application>
  <PresentationFormat>自定义</PresentationFormat>
  <Paragraphs>357</Paragraphs>
  <Slides>43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认识布局</vt:lpstr>
      <vt:lpstr>网页布局</vt:lpstr>
      <vt:lpstr>布局标签</vt:lpstr>
      <vt:lpstr>PowerPoint 演示文稿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定位与浮动</vt:lpstr>
      <vt:lpstr>堆叠顺序</vt:lpstr>
      <vt:lpstr>PowerPoint 演示文稿</vt:lpstr>
      <vt:lpstr>页面搭建</vt:lpstr>
      <vt:lpstr>分析网页结构</vt:lpstr>
      <vt:lpstr>HTML代码实现网页结构</vt:lpstr>
      <vt:lpstr>CSS实现网页布局</vt:lpstr>
      <vt:lpstr>插入网页布内容</vt:lpstr>
      <vt:lpstr>PowerPoint 演示文稿</vt:lpstr>
      <vt:lpstr>PhotoShop工作界面</vt:lpstr>
      <vt:lpstr>PhotoShop工作箱</vt:lpstr>
      <vt:lpstr>PhotoShop界面设置</vt:lpstr>
      <vt:lpstr>PhotoShop界面设置</vt:lpstr>
      <vt:lpstr>PhotoShop界面设置</vt:lpstr>
      <vt:lpstr>切图与切片</vt:lpstr>
      <vt:lpstr>切图与切片</vt:lpstr>
      <vt:lpstr>切图与切片</vt:lpstr>
      <vt:lpstr>切图与切片</vt:lpstr>
      <vt:lpstr>切图与切片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pc</cp:lastModifiedBy>
  <cp:revision>618</cp:revision>
  <dcterms:created xsi:type="dcterms:W3CDTF">2014-10-16T08:35:00Z</dcterms:created>
  <dcterms:modified xsi:type="dcterms:W3CDTF">2018-02-26T07:34:38Z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